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4" r:id="rId3"/>
    <p:sldId id="309" r:id="rId4"/>
    <p:sldId id="443" r:id="rId5"/>
    <p:sldId id="355" r:id="rId6"/>
    <p:sldId id="600" r:id="rId7"/>
    <p:sldId id="513" r:id="rId8"/>
    <p:sldId id="372" r:id="rId9"/>
    <p:sldId id="601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ummit" id="{5CC91CFB-6BE3-4C7B-9818-11BD160BD1E0}">
          <p14:sldIdLst>
            <p14:sldId id="256"/>
          </p14:sldIdLst>
        </p14:section>
        <p14:section name="Welcome &amp; Overview" id="{B462C42E-D2F3-4109-8F19-10822EE2F7FE}">
          <p14:sldIdLst/>
        </p14:section>
        <p14:section name="Initial Responder Protocol" id="{7EF910CC-0999-4840-A26F-25FE73EC17E2}">
          <p14:sldIdLst/>
        </p14:section>
        <p14:section name="ICS Training" id="{876C5F9F-7600-45CD-8215-B2C2832A572B}">
          <p14:sldIdLst/>
        </p14:section>
        <p14:section name="OASSN Ads" id="{6383988E-DA98-424B-808E-A5EF317FCE1A}">
          <p14:sldIdLst/>
        </p14:section>
        <p14:section name="Untitled Section" id="{38A2031E-E161-4E6B-A83C-5C233583E888}">
          <p14:sldIdLst>
            <p14:sldId id="344"/>
            <p14:sldId id="309"/>
            <p14:sldId id="443"/>
            <p14:sldId id="355"/>
            <p14:sldId id="600"/>
            <p14:sldId id="513"/>
            <p14:sldId id="372"/>
            <p14:sldId id="6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732"/>
    <a:srgbClr val="004367"/>
    <a:srgbClr val="FF8B1A"/>
    <a:srgbClr val="5997BA"/>
    <a:srgbClr val="E2AF24"/>
    <a:srgbClr val="A1D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6" autoAdjust="0"/>
    <p:restoredTop sz="87592" autoAdjust="0"/>
  </p:normalViewPr>
  <p:slideViewPr>
    <p:cSldViewPr snapToGrid="0">
      <p:cViewPr varScale="1">
        <p:scale>
          <a:sx n="74" d="100"/>
          <a:sy n="74" d="100"/>
        </p:scale>
        <p:origin x="11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2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6379"/>
          </a:xfrm>
          <a:prstGeom prst="rect">
            <a:avLst/>
          </a:prstGeom>
        </p:spPr>
        <p:txBody>
          <a:bodyPr vert="horz" lIns="88271" tIns="44136" rIns="88271" bIns="44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9" cy="466379"/>
          </a:xfrm>
          <a:prstGeom prst="rect">
            <a:avLst/>
          </a:prstGeom>
        </p:spPr>
        <p:txBody>
          <a:bodyPr vert="horz" lIns="88271" tIns="44136" rIns="88271" bIns="44136" rtlCol="0"/>
          <a:lstStyle>
            <a:lvl1pPr algn="r">
              <a:defRPr sz="1200"/>
            </a:lvl1pPr>
          </a:lstStyle>
          <a:p>
            <a:fld id="{D1D28ACB-9735-4168-B2D6-96308293A4C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722"/>
            <a:ext cx="3043649" cy="466378"/>
          </a:xfrm>
          <a:prstGeom prst="rect">
            <a:avLst/>
          </a:prstGeom>
        </p:spPr>
        <p:txBody>
          <a:bodyPr vert="horz" lIns="88271" tIns="44136" rIns="88271" bIns="44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9" cy="466378"/>
          </a:xfrm>
          <a:prstGeom prst="rect">
            <a:avLst/>
          </a:prstGeom>
        </p:spPr>
        <p:txBody>
          <a:bodyPr vert="horz" lIns="88271" tIns="44136" rIns="88271" bIns="44136" rtlCol="0" anchor="b"/>
          <a:lstStyle>
            <a:lvl1pPr algn="r">
              <a:defRPr sz="1200"/>
            </a:lvl1pPr>
          </a:lstStyle>
          <a:p>
            <a:fld id="{E7D4A8BD-3E14-4488-A2A7-57ABA72B5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45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1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r">
              <a:defRPr sz="1200"/>
            </a:lvl1pPr>
          </a:lstStyle>
          <a:p>
            <a:fld id="{F6BCB73A-583F-4C96-A18A-29C14113B6D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4" tIns="46652" rIns="93304" bIns="466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04" tIns="46652" rIns="93304" bIns="4665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0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7070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r">
              <a:defRPr sz="1200"/>
            </a:lvl1pPr>
          </a:lstStyle>
          <a:p>
            <a:fld id="{9630EA22-E94D-473D-9F56-7C944D1F4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3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0EA22-E94D-473D-9F56-7C944D1F47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7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0EA22-E94D-473D-9F56-7C944D1F47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6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0EA22-E94D-473D-9F56-7C944D1F47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25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0EA22-E94D-473D-9F56-7C944D1F47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88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0EA22-E94D-473D-9F56-7C944D1F47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2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8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5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3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5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3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3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5086D-A1BB-4A4D-A4F3-36620CEB4B4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C83C-E108-4D9C-97EC-0D4C1D1F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HD2QrRIbRw" TargetMode="External"/><Relationship Id="rId3" Type="http://schemas.openxmlformats.org/officeDocument/2006/relationships/hyperlink" Target="https://www.youtube.com/watch?v=0F6yhQ6hG9s" TargetMode="External"/><Relationship Id="rId7" Type="http://schemas.openxmlformats.org/officeDocument/2006/relationships/hyperlink" Target="https://www.youtube.com/watch?v=5X_f_sOytE4" TargetMode="External"/><Relationship Id="rId2" Type="http://schemas.openxmlformats.org/officeDocument/2006/relationships/hyperlink" Target="https://www.youtube.com/watch?v=EHV0zs0kVG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OkWlf9jL5M" TargetMode="External"/><Relationship Id="rId5" Type="http://schemas.openxmlformats.org/officeDocument/2006/relationships/hyperlink" Target="https://www.youtube.com/watch?v=EVTggsSfHj8&amp;t=5s" TargetMode="External"/><Relationship Id="rId4" Type="http://schemas.openxmlformats.org/officeDocument/2006/relationships/hyperlink" Target="https://www.youtube.com/watch?v=dWfLThXoC8Y" TargetMode="External"/><Relationship Id="rId9" Type="http://schemas.openxmlformats.org/officeDocument/2006/relationships/hyperlink" Target="https://www.youtube.com/watch?v=hZMkqoLcDTs&amp;t=316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42" y="2534931"/>
            <a:ext cx="5533116" cy="178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3349" y="2674948"/>
            <a:ext cx="456530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4367"/>
                </a:solidFill>
              </a:rPr>
              <a:t>Chris </a:t>
            </a:r>
            <a:r>
              <a:rPr lang="en-US" sz="3600" b="1" dirty="0" err="1" smtClean="0">
                <a:solidFill>
                  <a:srgbClr val="004367"/>
                </a:solidFill>
              </a:rPr>
              <a:t>Tinney</a:t>
            </a:r>
            <a:endParaRPr lang="en-US" sz="3600" b="1" dirty="0" smtClean="0">
              <a:solidFill>
                <a:srgbClr val="004367"/>
              </a:solidFill>
            </a:endParaRPr>
          </a:p>
          <a:p>
            <a:r>
              <a:rPr lang="en-US" sz="2800" dirty="0" smtClean="0">
                <a:solidFill>
                  <a:srgbClr val="004367"/>
                </a:solidFill>
              </a:rPr>
              <a:t>Captain of Fire Operations</a:t>
            </a:r>
          </a:p>
          <a:p>
            <a:r>
              <a:rPr lang="en-US" sz="2800" dirty="0" smtClean="0">
                <a:solidFill>
                  <a:srgbClr val="004367"/>
                </a:solidFill>
              </a:rPr>
              <a:t>Holland Dept. of Public Safety</a:t>
            </a:r>
            <a:endParaRPr lang="en-US" sz="2800" dirty="0">
              <a:solidFill>
                <a:srgbClr val="00436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010" y="6021831"/>
            <a:ext cx="2957840" cy="75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9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474" y="3031691"/>
            <a:ext cx="5854982" cy="37148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OASSN Advisory </a:t>
            </a:r>
            <a:r>
              <a:rPr lang="en-US" sz="2000" b="1" dirty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Derek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Christensen – Ottawa County Sheriff’s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 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DeGraaf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Zeeland Public Schools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Derek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Gerencer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Ottawa County Sheriff’s Office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Gerencer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Grand Haven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Twp. Fire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Rescue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Andy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Ingall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Grand Haven Area Public Schools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Joe Knapp – Allegan County Sheriff’s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Carmen Kucinich – Federal Bureau of Investigation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Larry 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Matzen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Holland Dept. of Public Safety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Gail Mulder – OASSN Logistics (OAISD)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Michael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Rohwer – Ottawa Area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38500" y="313478"/>
            <a:ext cx="5715000" cy="2381250"/>
            <a:chOff x="3279874" y="313478"/>
            <a:chExt cx="5715000" cy="2381250"/>
          </a:xfrm>
        </p:grpSpPr>
        <p:pic>
          <p:nvPicPr>
            <p:cNvPr id="5" name="Picture 2" descr="Image result for Thank you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9874" y="313478"/>
              <a:ext cx="571500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9874" y="1935839"/>
              <a:ext cx="2957840" cy="758889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6237714" y="3031691"/>
            <a:ext cx="5815584" cy="36840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00436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And…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Jason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Pasatta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Ottawa Area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ISD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Nick 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Bonstell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OC Emergency Management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Scott Corbin – AL Emergency Management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 Saddler – OC Emergency Management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Gail Mulder – OASSN Logistics (OAISD)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sz="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79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010" y="6021831"/>
            <a:ext cx="2957840" cy="7588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9827" y="352570"/>
            <a:ext cx="8432346" cy="5403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208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010" y="6021831"/>
            <a:ext cx="2957840" cy="7588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34695" y="1242437"/>
            <a:ext cx="4523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8B1A"/>
                </a:solidFill>
              </a:rPr>
              <a:t>Lunch Instructions</a:t>
            </a:r>
            <a:endParaRPr lang="en-US" sz="4400" b="1" dirty="0">
              <a:solidFill>
                <a:srgbClr val="FF8B1A"/>
              </a:solidFill>
            </a:endParaRPr>
          </a:p>
        </p:txBody>
      </p:sp>
      <p:pic>
        <p:nvPicPr>
          <p:cNvPr id="1026" name="Picture 2" descr="Image result for lun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57" y="2011878"/>
            <a:ext cx="3987800" cy="243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5634299" y="3031646"/>
            <a:ext cx="1724025" cy="794709"/>
          </a:xfrm>
          <a:prstGeom prst="rightArrow">
            <a:avLst/>
          </a:prstGeom>
          <a:ln>
            <a:solidFill>
              <a:srgbClr val="5E9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Image result for birds of a feather table talk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146" y="2264228"/>
            <a:ext cx="4007057" cy="233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79151" y="4448175"/>
            <a:ext cx="349121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Conference Room F</a:t>
            </a:r>
          </a:p>
          <a:p>
            <a:pPr algn="ctr"/>
            <a:r>
              <a:rPr lang="en-US" b="1" dirty="0" smtClean="0"/>
              <a:t>(take a left out the door)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32819" y="4448175"/>
            <a:ext cx="418371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Main Conference Room</a:t>
            </a:r>
          </a:p>
          <a:p>
            <a:pPr algn="ctr"/>
            <a:r>
              <a:rPr lang="en-US" b="1" dirty="0" smtClean="0"/>
              <a:t>(that’s here)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548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677" y="416736"/>
            <a:ext cx="4524647" cy="6024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092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birds of a feather table tal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801" y="345275"/>
            <a:ext cx="3492543" cy="203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84" y="345275"/>
            <a:ext cx="5533116" cy="1788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0017" y="2975020"/>
            <a:ext cx="72940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Security Structures At Schools – Table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How to educate parents ahead of time to minimize chaos in an event – Table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Educating bus/transportation staff on emergency practices – Table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Ways to work with school staff to develop proficiency in ICS Concepts – Table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595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42" y="2534931"/>
            <a:ext cx="5533116" cy="178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5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Blues Brothers (1980) – Everybody Needs Somebody to </a:t>
            </a:r>
            <a:r>
              <a:rPr lang="en-US" dirty="0"/>
              <a:t>Love </a:t>
            </a:r>
            <a:r>
              <a:rPr lang="en-US" dirty="0" smtClean="0"/>
              <a:t>Scene (audio only):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www.youtube.com/watch?v=EHV0zs0kVGg</a:t>
            </a:r>
            <a:endParaRPr lang="en-US" dirty="0" smtClean="0"/>
          </a:p>
          <a:p>
            <a:r>
              <a:rPr lang="en-US" dirty="0" smtClean="0"/>
              <a:t>Sound Effect </a:t>
            </a:r>
            <a:r>
              <a:rPr lang="en-US" dirty="0"/>
              <a:t>– Loud Fire Alarm: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www.youtube.com/watch?v=0F6yhQ6hG9s</a:t>
            </a:r>
            <a:endParaRPr lang="en-US" dirty="0" smtClean="0"/>
          </a:p>
          <a:p>
            <a:r>
              <a:rPr lang="en-US" dirty="0" smtClean="0"/>
              <a:t>Mission Impossible Theme </a:t>
            </a:r>
            <a:r>
              <a:rPr lang="en-US" dirty="0"/>
              <a:t>Tune: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www.youtube.com/watch?v=dWfLThXoC8Y</a:t>
            </a:r>
            <a:endParaRPr lang="en-US" dirty="0" smtClean="0"/>
          </a:p>
          <a:p>
            <a:r>
              <a:rPr lang="en-US" dirty="0" smtClean="0"/>
              <a:t>90 second </a:t>
            </a:r>
            <a:r>
              <a:rPr lang="en-US" dirty="0"/>
              <a:t>countdown timer: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www.youtube.com/watch?v=EVTggsSfHj8&amp;t=5s</a:t>
            </a:r>
            <a:endParaRPr lang="en-US" dirty="0" smtClean="0"/>
          </a:p>
          <a:p>
            <a:r>
              <a:rPr lang="en-US" dirty="0"/>
              <a:t>J</a:t>
            </a:r>
            <a:r>
              <a:rPr lang="en-US" dirty="0" smtClean="0"/>
              <a:t>essica Blakely singing Inter Planet Janet </a:t>
            </a:r>
            <a:r>
              <a:rPr lang="en-US" dirty="0"/>
              <a:t>from School House Rock: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www.youtube.com/watch?v=ROkWlf9jL5M</a:t>
            </a:r>
            <a:endParaRPr lang="en-US" dirty="0" smtClean="0"/>
          </a:p>
          <a:p>
            <a:r>
              <a:rPr lang="en-US" dirty="0" smtClean="0"/>
              <a:t>Massive Brawl at Vigor-Faith </a:t>
            </a:r>
            <a:r>
              <a:rPr lang="en-US" dirty="0"/>
              <a:t>Academy Basketball Game: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www.youtube.com/watch?v=5X_f_sOytE4</a:t>
            </a:r>
            <a:endParaRPr lang="en-US" dirty="0" smtClean="0"/>
          </a:p>
          <a:p>
            <a:r>
              <a:rPr lang="en-US" dirty="0" smtClean="0"/>
              <a:t>Mikayla’s 3</a:t>
            </a:r>
            <a:r>
              <a:rPr lang="en-US" baseline="30000" dirty="0" smtClean="0"/>
              <a:t>rd</a:t>
            </a:r>
            <a:r>
              <a:rPr lang="en-US" dirty="0" smtClean="0"/>
              <a:t> Grade Recorder Concert (audio only</a:t>
            </a:r>
            <a:r>
              <a:rPr lang="en-US" dirty="0"/>
              <a:t>): </a:t>
            </a: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www.youtube.com/watch?v=bHD2QrRIbRw</a:t>
            </a:r>
            <a:endParaRPr lang="en-US" dirty="0" smtClean="0"/>
          </a:p>
          <a:p>
            <a:r>
              <a:rPr lang="en-US" dirty="0" smtClean="0"/>
              <a:t>Basketball Crowd Noise 01 </a:t>
            </a:r>
            <a:r>
              <a:rPr lang="en-US" dirty="0"/>
              <a:t>Sound Effect: </a:t>
            </a:r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www.youtube.com/watch?v=hZMkqoLcDTs&amp;t=316s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4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7654</TotalTime>
  <Words>291</Words>
  <Application>Microsoft Office PowerPoint</Application>
  <PresentationFormat>Widescreen</PresentationFormat>
  <Paragraphs>44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Media Sources</vt:lpstr>
    </vt:vector>
  </TitlesOfParts>
  <Company>Ottawa Area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Rohwer</dc:creator>
  <cp:lastModifiedBy>Mike Rohwer</cp:lastModifiedBy>
  <cp:revision>255</cp:revision>
  <cp:lastPrinted>2019-03-14T09:03:20Z</cp:lastPrinted>
  <dcterms:created xsi:type="dcterms:W3CDTF">2017-09-27T08:05:29Z</dcterms:created>
  <dcterms:modified xsi:type="dcterms:W3CDTF">2019-03-21T18:49:35Z</dcterms:modified>
</cp:coreProperties>
</file>