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584" r:id="rId3"/>
    <p:sldId id="307" r:id="rId4"/>
    <p:sldId id="308" r:id="rId5"/>
    <p:sldId id="591" r:id="rId6"/>
    <p:sldId id="452" r:id="rId7"/>
    <p:sldId id="592" r:id="rId8"/>
    <p:sldId id="594" r:id="rId9"/>
    <p:sldId id="442" r:id="rId10"/>
    <p:sldId id="595" r:id="rId11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ummit" id="{5CC91CFB-6BE3-4C7B-9818-11BD160BD1E0}">
          <p14:sldIdLst>
            <p14:sldId id="256"/>
          </p14:sldIdLst>
        </p14:section>
        <p14:section name="Welcome &amp; Overview" id="{B462C42E-D2F3-4109-8F19-10822EE2F7FE}">
          <p14:sldIdLst/>
        </p14:section>
        <p14:section name="Initial Responder Protocol" id="{7EF910CC-0999-4840-A26F-25FE73EC17E2}">
          <p14:sldIdLst/>
        </p14:section>
        <p14:section name="ICS Training" id="{876C5F9F-7600-45CD-8215-B2C2832A572B}">
          <p14:sldIdLst/>
        </p14:section>
        <p14:section name="OASSN Ads" id="{6383988E-DA98-424B-808E-A5EF317FCE1A}">
          <p14:sldIdLst>
            <p14:sldId id="584"/>
            <p14:sldId id="307"/>
            <p14:sldId id="308"/>
            <p14:sldId id="591"/>
            <p14:sldId id="452"/>
            <p14:sldId id="592"/>
            <p14:sldId id="594"/>
          </p14:sldIdLst>
        </p14:section>
        <p14:section name="Untitled Section" id="{38A2031E-E161-4E6B-A83C-5C233583E888}">
          <p14:sldIdLst>
            <p14:sldId id="442"/>
            <p14:sldId id="59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732"/>
    <a:srgbClr val="004367"/>
    <a:srgbClr val="FF8B1A"/>
    <a:srgbClr val="5997BA"/>
    <a:srgbClr val="E2AF24"/>
    <a:srgbClr val="A1D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6" autoAdjust="0"/>
    <p:restoredTop sz="87592" autoAdjust="0"/>
  </p:normalViewPr>
  <p:slideViewPr>
    <p:cSldViewPr snapToGrid="0">
      <p:cViewPr varScale="1">
        <p:scale>
          <a:sx n="74" d="100"/>
          <a:sy n="74" d="100"/>
        </p:scale>
        <p:origin x="11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2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6379"/>
          </a:xfrm>
          <a:prstGeom prst="rect">
            <a:avLst/>
          </a:prstGeom>
        </p:spPr>
        <p:txBody>
          <a:bodyPr vert="horz" lIns="88271" tIns="44136" rIns="88271" bIns="44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9" cy="466379"/>
          </a:xfrm>
          <a:prstGeom prst="rect">
            <a:avLst/>
          </a:prstGeom>
        </p:spPr>
        <p:txBody>
          <a:bodyPr vert="horz" lIns="88271" tIns="44136" rIns="88271" bIns="44136" rtlCol="0"/>
          <a:lstStyle>
            <a:lvl1pPr algn="r">
              <a:defRPr sz="1200"/>
            </a:lvl1pPr>
          </a:lstStyle>
          <a:p>
            <a:fld id="{D1D28ACB-9735-4168-B2D6-96308293A4C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722"/>
            <a:ext cx="3043649" cy="466378"/>
          </a:xfrm>
          <a:prstGeom prst="rect">
            <a:avLst/>
          </a:prstGeom>
        </p:spPr>
        <p:txBody>
          <a:bodyPr vert="horz" lIns="88271" tIns="44136" rIns="88271" bIns="44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2"/>
            <a:ext cx="3043649" cy="466378"/>
          </a:xfrm>
          <a:prstGeom prst="rect">
            <a:avLst/>
          </a:prstGeom>
        </p:spPr>
        <p:txBody>
          <a:bodyPr vert="horz" lIns="88271" tIns="44136" rIns="88271" bIns="44136" rtlCol="0" anchor="b"/>
          <a:lstStyle>
            <a:lvl1pPr algn="r">
              <a:defRPr sz="1200"/>
            </a:lvl1pPr>
          </a:lstStyle>
          <a:p>
            <a:fld id="{E7D4A8BD-3E14-4488-A2A7-57ABA72B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45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1"/>
          </a:xfrm>
          <a:prstGeom prst="rect">
            <a:avLst/>
          </a:prstGeom>
        </p:spPr>
        <p:txBody>
          <a:bodyPr vert="horz" lIns="93304" tIns="46652" rIns="93304" bIns="466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1"/>
          </a:xfrm>
          <a:prstGeom prst="rect">
            <a:avLst/>
          </a:prstGeom>
        </p:spPr>
        <p:txBody>
          <a:bodyPr vert="horz" lIns="93304" tIns="46652" rIns="93304" bIns="46652" rtlCol="0"/>
          <a:lstStyle>
            <a:lvl1pPr algn="r">
              <a:defRPr sz="1200"/>
            </a:lvl1pPr>
          </a:lstStyle>
          <a:p>
            <a:fld id="{F6BCB73A-583F-4C96-A18A-29C14113B6D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4" tIns="46652" rIns="93304" bIns="466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04" tIns="46652" rIns="93304" bIns="4665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0"/>
          </a:xfrm>
          <a:prstGeom prst="rect">
            <a:avLst/>
          </a:prstGeom>
        </p:spPr>
        <p:txBody>
          <a:bodyPr vert="horz" lIns="93304" tIns="46652" rIns="93304" bIns="466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7070"/>
          </a:xfrm>
          <a:prstGeom prst="rect">
            <a:avLst/>
          </a:prstGeom>
        </p:spPr>
        <p:txBody>
          <a:bodyPr vert="horz" lIns="93304" tIns="46652" rIns="93304" bIns="46652" rtlCol="0" anchor="b"/>
          <a:lstStyle>
            <a:lvl1pPr algn="r">
              <a:defRPr sz="1200"/>
            </a:lvl1pPr>
          </a:lstStyle>
          <a:p>
            <a:fld id="{9630EA22-E94D-473D-9F56-7C944D1F4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3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0EA22-E94D-473D-9F56-7C944D1F47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7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0EA22-E94D-473D-9F56-7C944D1F47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6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0EA22-E94D-473D-9F56-7C944D1F47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2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8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5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4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3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5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4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3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3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bHD2QrRIbRw" TargetMode="External"/><Relationship Id="rId3" Type="http://schemas.openxmlformats.org/officeDocument/2006/relationships/hyperlink" Target="https://www.youtube.com/watch?v=0F6yhQ6hG9s" TargetMode="External"/><Relationship Id="rId7" Type="http://schemas.openxmlformats.org/officeDocument/2006/relationships/hyperlink" Target="https://www.youtube.com/watch?v=5X_f_sOytE4" TargetMode="External"/><Relationship Id="rId2" Type="http://schemas.openxmlformats.org/officeDocument/2006/relationships/hyperlink" Target="https://www.youtube.com/watch?v=EHV0zs0kVG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ROkWlf9jL5M" TargetMode="External"/><Relationship Id="rId5" Type="http://schemas.openxmlformats.org/officeDocument/2006/relationships/hyperlink" Target="https://www.youtube.com/watch?v=EVTggsSfHj8&amp;t=5s" TargetMode="External"/><Relationship Id="rId4" Type="http://schemas.openxmlformats.org/officeDocument/2006/relationships/hyperlink" Target="https://www.youtube.com/watch?v=dWfLThXoC8Y" TargetMode="External"/><Relationship Id="rId9" Type="http://schemas.openxmlformats.org/officeDocument/2006/relationships/hyperlink" Target="https://www.youtube.com/watch?v=hZMkqoLcDTs&amp;t=316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442" y="2534931"/>
            <a:ext cx="5533116" cy="178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Blues Brothers (1980) – Everybody Needs Somebody to </a:t>
            </a:r>
            <a:r>
              <a:rPr lang="en-US" dirty="0"/>
              <a:t>Love </a:t>
            </a:r>
            <a:r>
              <a:rPr lang="en-US" dirty="0" smtClean="0"/>
              <a:t>Scene (audio only):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www.youtube.com/watch?v=EHV0zs0kVGg</a:t>
            </a:r>
            <a:endParaRPr lang="en-US" dirty="0" smtClean="0"/>
          </a:p>
          <a:p>
            <a:r>
              <a:rPr lang="en-US" dirty="0" smtClean="0"/>
              <a:t>Sound Effect </a:t>
            </a:r>
            <a:r>
              <a:rPr lang="en-US" dirty="0"/>
              <a:t>– Loud Fire Alarm: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www.youtube.com/watch?v=0F6yhQ6hG9s</a:t>
            </a:r>
            <a:endParaRPr lang="en-US" dirty="0" smtClean="0"/>
          </a:p>
          <a:p>
            <a:r>
              <a:rPr lang="en-US" dirty="0" smtClean="0"/>
              <a:t>Mission Impossible Theme </a:t>
            </a:r>
            <a:r>
              <a:rPr lang="en-US" dirty="0"/>
              <a:t>Tune: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www.youtube.com/watch?v=dWfLThXoC8Y</a:t>
            </a:r>
            <a:endParaRPr lang="en-US" dirty="0" smtClean="0"/>
          </a:p>
          <a:p>
            <a:r>
              <a:rPr lang="en-US" dirty="0" smtClean="0"/>
              <a:t>90 second </a:t>
            </a:r>
            <a:r>
              <a:rPr lang="en-US" dirty="0"/>
              <a:t>countdown timer: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www.youtube.com/watch?v=EVTggsSfHj8&amp;t=5s</a:t>
            </a:r>
            <a:endParaRPr lang="en-US" dirty="0" smtClean="0"/>
          </a:p>
          <a:p>
            <a:r>
              <a:rPr lang="en-US" dirty="0"/>
              <a:t>J</a:t>
            </a:r>
            <a:r>
              <a:rPr lang="en-US" dirty="0" smtClean="0"/>
              <a:t>essica Blakely singing Inter Planet Janet </a:t>
            </a:r>
            <a:r>
              <a:rPr lang="en-US" dirty="0"/>
              <a:t>from School House Rock: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www.youtube.com/watch?v=ROkWlf9jL5M</a:t>
            </a:r>
            <a:endParaRPr lang="en-US" dirty="0" smtClean="0"/>
          </a:p>
          <a:p>
            <a:r>
              <a:rPr lang="en-US" dirty="0" smtClean="0"/>
              <a:t>Massive Brawl at Vigor-Faith </a:t>
            </a:r>
            <a:r>
              <a:rPr lang="en-US" dirty="0"/>
              <a:t>Academy Basketball Game: 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www.youtube.com/watch?v=5X_f_sOytE4</a:t>
            </a:r>
            <a:endParaRPr lang="en-US" dirty="0" smtClean="0"/>
          </a:p>
          <a:p>
            <a:r>
              <a:rPr lang="en-US" dirty="0" smtClean="0"/>
              <a:t>Mikayla’s 3</a:t>
            </a:r>
            <a:r>
              <a:rPr lang="en-US" baseline="30000" dirty="0" smtClean="0"/>
              <a:t>rd</a:t>
            </a:r>
            <a:r>
              <a:rPr lang="en-US" dirty="0" smtClean="0"/>
              <a:t> Grade Recorder Concert (audio only</a:t>
            </a:r>
            <a:r>
              <a:rPr lang="en-US" dirty="0"/>
              <a:t>): </a:t>
            </a:r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www.youtube.com/watch?v=bHD2QrRIbRw</a:t>
            </a:r>
            <a:endParaRPr lang="en-US" dirty="0" smtClean="0"/>
          </a:p>
          <a:p>
            <a:r>
              <a:rPr lang="en-US" dirty="0" smtClean="0"/>
              <a:t>Basketball Crowd Noise 01 </a:t>
            </a:r>
            <a:r>
              <a:rPr lang="en-US" dirty="0"/>
              <a:t>Sound Effect: </a:t>
            </a:r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www.youtube.com/watch?v=hZMkqoLcDTs&amp;t=316s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17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What's happe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68" y="211693"/>
            <a:ext cx="476250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49042" y="2868624"/>
            <a:ext cx="7319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8B1A"/>
                </a:solidFill>
              </a:rPr>
              <a:t>Incident Command System in Schools</a:t>
            </a:r>
            <a:endParaRPr lang="en-US" sz="3600" b="1" dirty="0">
              <a:solidFill>
                <a:srgbClr val="FF8B1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8228" y="4508439"/>
            <a:ext cx="6000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8B1A"/>
                </a:solidFill>
              </a:rPr>
              <a:t>Lunch</a:t>
            </a:r>
            <a:r>
              <a:rPr lang="en-US" sz="3600" b="1" dirty="0">
                <a:solidFill>
                  <a:srgbClr val="FF8B1A"/>
                </a:solidFill>
              </a:rPr>
              <a:t> </a:t>
            </a:r>
            <a:r>
              <a:rPr lang="en-US" sz="3600" b="1" dirty="0" smtClean="0">
                <a:solidFill>
                  <a:srgbClr val="FF8B1A"/>
                </a:solidFill>
              </a:rPr>
              <a:t>(with Discussion Tables)</a:t>
            </a:r>
            <a:endParaRPr lang="en-US" sz="3600" b="1" dirty="0">
              <a:solidFill>
                <a:srgbClr val="FF8B1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8705" y="2048716"/>
            <a:ext cx="5319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8B1A"/>
                </a:solidFill>
              </a:rPr>
              <a:t>Initial Responder Protocol</a:t>
            </a:r>
            <a:endParaRPr lang="en-US" sz="3600" b="1" dirty="0">
              <a:solidFill>
                <a:srgbClr val="FF8B1A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010" y="6021831"/>
            <a:ext cx="2957840" cy="7588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03898" y="3688532"/>
            <a:ext cx="3209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8B1A"/>
                </a:solidFill>
              </a:rPr>
              <a:t>OASSN Updates</a:t>
            </a:r>
            <a:endParaRPr lang="en-US" sz="3600" b="1" dirty="0">
              <a:solidFill>
                <a:srgbClr val="FF8B1A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3898" y="3688532"/>
            <a:ext cx="3209342" cy="646331"/>
          </a:xfrm>
          <a:prstGeom prst="rect">
            <a:avLst/>
          </a:prstGeom>
          <a:noFill/>
          <a:ln w="38100">
            <a:solidFill>
              <a:srgbClr val="FF8B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3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442" y="401331"/>
            <a:ext cx="5533116" cy="17881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7328" y="3078843"/>
            <a:ext cx="100973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436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purpose of the </a:t>
            </a:r>
            <a:r>
              <a:rPr lang="en-US" sz="2800" b="1" dirty="0" smtClean="0">
                <a:solidFill>
                  <a:srgbClr val="00436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OASSN is </a:t>
            </a:r>
            <a:r>
              <a:rPr lang="en-US" sz="2800" b="1" dirty="0">
                <a:solidFill>
                  <a:srgbClr val="00436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bring together all relevant </a:t>
            </a:r>
            <a:r>
              <a:rPr lang="en-US" sz="2800" b="1" dirty="0" smtClean="0">
                <a:solidFill>
                  <a:srgbClr val="00436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parties…</a:t>
            </a:r>
          </a:p>
          <a:p>
            <a:pPr algn="just"/>
            <a:endParaRPr lang="en-US" sz="2800" b="1" dirty="0" smtClean="0">
              <a:solidFill>
                <a:srgbClr val="00436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dirty="0" smtClean="0">
                <a:solidFill>
                  <a:srgbClr val="00436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to </a:t>
            </a:r>
            <a:r>
              <a:rPr lang="en-US" sz="2800" b="1" dirty="0">
                <a:solidFill>
                  <a:srgbClr val="00436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toward regional-based solutions to common safety and security issues facing K-12 educational institutions.</a:t>
            </a:r>
            <a:endParaRPr lang="en-US" sz="2800" dirty="0">
              <a:solidFill>
                <a:srgbClr val="0043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442" y="401331"/>
            <a:ext cx="5533116" cy="17881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83385" y="2477568"/>
            <a:ext cx="9025230" cy="4005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solidFill>
                  <a:srgbClr val="00436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learn the operational mission and cultures of each organization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promote a culture of “regional school safety” and foster a “community of practice”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Leverage the total region to pursue grants and other opportunities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coordinate emergency response components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improve planning, building and systems design, etc. to better prevent incidents and to promote quick resolution</a:t>
            </a:r>
          </a:p>
        </p:txBody>
      </p:sp>
    </p:spTree>
    <p:extLst>
      <p:ext uri="{BB962C8B-B14F-4D97-AF65-F5344CB8AC3E}">
        <p14:creationId xmlns:p14="http://schemas.microsoft.com/office/powerpoint/2010/main" val="385664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58" y="379015"/>
            <a:ext cx="2665845" cy="8615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28448" y="348111"/>
            <a:ext cx="6157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4367"/>
                </a:solidFill>
              </a:rPr>
              <a:t>Collaboration Groups</a:t>
            </a:r>
            <a:endParaRPr lang="en-US" sz="5400" dirty="0">
              <a:solidFill>
                <a:srgbClr val="004367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028152" y="3136283"/>
            <a:ext cx="2330637" cy="834663"/>
            <a:chOff x="1028152" y="3088442"/>
            <a:chExt cx="2330637" cy="83466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52" y="3088442"/>
              <a:ext cx="717517" cy="834663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1745655" y="3213386"/>
              <a:ext cx="16131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4367"/>
                  </a:solidFill>
                </a:rPr>
                <a:t>Facilities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28152" y="1806440"/>
            <a:ext cx="2989600" cy="954107"/>
            <a:chOff x="1028152" y="1806440"/>
            <a:chExt cx="2989600" cy="95410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52" y="1866162"/>
              <a:ext cx="717517" cy="834663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745655" y="1806440"/>
              <a:ext cx="227209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004367"/>
                  </a:solidFill>
                </a:rPr>
                <a:t>Physical </a:t>
              </a:r>
              <a:r>
                <a:rPr lang="en-US" sz="2800" dirty="0" smtClean="0">
                  <a:solidFill>
                    <a:srgbClr val="004367"/>
                  </a:solidFill>
                </a:rPr>
                <a:t>&amp;</a:t>
              </a:r>
            </a:p>
            <a:p>
              <a:r>
                <a:rPr lang="en-US" sz="2800" dirty="0" smtClean="0">
                  <a:solidFill>
                    <a:srgbClr val="004367"/>
                  </a:solidFill>
                </a:rPr>
                <a:t>Mental </a:t>
              </a:r>
              <a:r>
                <a:rPr lang="en-US" sz="2800" dirty="0">
                  <a:solidFill>
                    <a:srgbClr val="004367"/>
                  </a:solidFill>
                </a:rPr>
                <a:t>Health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613353" y="4972231"/>
            <a:ext cx="5072678" cy="1077218"/>
            <a:chOff x="6468976" y="4972231"/>
            <a:chExt cx="5072678" cy="107721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8976" y="5093509"/>
              <a:ext cx="717517" cy="834663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7267086" y="4972231"/>
              <a:ext cx="427456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4367"/>
                  </a:solidFill>
                </a:rPr>
                <a:t>Information </a:t>
              </a:r>
              <a:r>
                <a:rPr lang="en-US" sz="3200" dirty="0">
                  <a:solidFill>
                    <a:srgbClr val="004367"/>
                  </a:solidFill>
                </a:rPr>
                <a:t>Tech &amp; </a:t>
              </a:r>
              <a:endParaRPr lang="en-US" sz="3200" dirty="0" smtClean="0">
                <a:solidFill>
                  <a:srgbClr val="004367"/>
                </a:solidFill>
              </a:endParaRPr>
            </a:p>
            <a:p>
              <a:r>
                <a:rPr lang="en-US" sz="3200" dirty="0" smtClean="0">
                  <a:solidFill>
                    <a:srgbClr val="004367"/>
                  </a:solidFill>
                </a:rPr>
                <a:t>Communication </a:t>
              </a:r>
              <a:r>
                <a:rPr lang="en-US" sz="3200" dirty="0">
                  <a:solidFill>
                    <a:srgbClr val="004367"/>
                  </a:solidFill>
                </a:rPr>
                <a:t>Systems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28152" y="5557081"/>
            <a:ext cx="4132027" cy="834663"/>
            <a:chOff x="1028152" y="5557081"/>
            <a:chExt cx="4132027" cy="83466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52" y="5557081"/>
              <a:ext cx="717517" cy="834663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1745655" y="5682025"/>
              <a:ext cx="34145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4367"/>
                  </a:solidFill>
                </a:rPr>
                <a:t>Planning &amp; Training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13353" y="2441263"/>
            <a:ext cx="3220339" cy="834663"/>
            <a:chOff x="6520694" y="2441263"/>
            <a:chExt cx="3220339" cy="83466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694" y="2441263"/>
              <a:ext cx="717517" cy="834663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7267086" y="2566207"/>
              <a:ext cx="24739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4367"/>
                  </a:solidFill>
                </a:rPr>
                <a:t>Policy &amp; Legal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613353" y="3706747"/>
            <a:ext cx="4011645" cy="834663"/>
            <a:chOff x="6520694" y="3691655"/>
            <a:chExt cx="4011645" cy="83466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0694" y="3691655"/>
              <a:ext cx="717517" cy="834663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7267086" y="3816599"/>
              <a:ext cx="32652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4367"/>
                  </a:solidFill>
                </a:rPr>
                <a:t>Public Information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028152" y="4346682"/>
            <a:ext cx="3352199" cy="834663"/>
            <a:chOff x="1028152" y="4394666"/>
            <a:chExt cx="3352199" cy="83466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52" y="4394666"/>
              <a:ext cx="717517" cy="834663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745655" y="4519610"/>
              <a:ext cx="263469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4367"/>
                  </a:solidFill>
                </a:rPr>
                <a:t>Transportation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674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99535" y="1903088"/>
            <a:ext cx="4457754" cy="3189623"/>
            <a:chOff x="113214" y="155486"/>
            <a:chExt cx="4457754" cy="318962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171" y="187935"/>
              <a:ext cx="942023" cy="30443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573823" y="155486"/>
              <a:ext cx="2858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4367"/>
                  </a:solidFill>
                  <a:latin typeface="Arial Black" panose="020B0A04020102020204" pitchFamily="34" charset="0"/>
                </a:rPr>
                <a:t>Collaboration Groups</a:t>
              </a:r>
              <a:endParaRPr lang="en-US" dirty="0">
                <a:solidFill>
                  <a:srgbClr val="004367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62121" y="399745"/>
              <a:ext cx="8066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Name:</a:t>
              </a:r>
            </a:p>
            <a:p>
              <a:pPr algn="r"/>
              <a:r>
                <a:rPr lang="en-US" dirty="0" smtClean="0"/>
                <a:t>Email: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2270760" y="677892"/>
              <a:ext cx="2028678" cy="80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70760" y="962176"/>
              <a:ext cx="2028678" cy="80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2216022" y="1151599"/>
              <a:ext cx="2354946" cy="1594926"/>
              <a:chOff x="2216022" y="1151599"/>
              <a:chExt cx="2354946" cy="1594926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537520" y="2284860"/>
                <a:ext cx="2033448" cy="461665"/>
                <a:chOff x="6468976" y="4972231"/>
                <a:chExt cx="5134916" cy="1165809"/>
              </a:xfrm>
            </p:grpSpPr>
            <p:pic>
              <p:nvPicPr>
                <p:cNvPr id="37" name="Picture 36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68976" y="5093509"/>
                  <a:ext cx="717517" cy="834663"/>
                </a:xfrm>
                <a:prstGeom prst="rect">
                  <a:avLst/>
                </a:prstGeom>
              </p:spPr>
            </p:pic>
            <p:sp>
              <p:nvSpPr>
                <p:cNvPr id="38" name="TextBox 37"/>
                <p:cNvSpPr txBox="1"/>
                <p:nvPr/>
              </p:nvSpPr>
              <p:spPr>
                <a:xfrm>
                  <a:off x="7267086" y="4972231"/>
                  <a:ext cx="4336806" cy="11658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004367"/>
                      </a:solidFill>
                    </a:rPr>
                    <a:t>Information </a:t>
                  </a:r>
                  <a:r>
                    <a:rPr lang="en-US" sz="1200" dirty="0">
                      <a:solidFill>
                        <a:srgbClr val="004367"/>
                      </a:solidFill>
                    </a:rPr>
                    <a:t>Tech &amp; </a:t>
                  </a:r>
                  <a:endParaRPr lang="en-US" sz="1200" dirty="0" smtClean="0">
                    <a:solidFill>
                      <a:srgbClr val="004367"/>
                    </a:solidFill>
                  </a:endParaRPr>
                </a:p>
                <a:p>
                  <a:r>
                    <a:rPr lang="en-US" sz="1200" dirty="0" smtClean="0">
                      <a:solidFill>
                        <a:srgbClr val="004367"/>
                      </a:solidFill>
                    </a:rPr>
                    <a:t>Communication </a:t>
                  </a:r>
                  <a:r>
                    <a:rPr lang="en-US" sz="1200" dirty="0">
                      <a:solidFill>
                        <a:srgbClr val="004367"/>
                      </a:solidFill>
                    </a:rPr>
                    <a:t>Systems</a:t>
                  </a: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2538552" y="1151599"/>
                <a:ext cx="1338296" cy="330531"/>
                <a:chOff x="6520694" y="2441263"/>
                <a:chExt cx="3379497" cy="834663"/>
              </a:xfrm>
            </p:grpSpPr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520694" y="2441263"/>
                  <a:ext cx="717517" cy="834663"/>
                </a:xfrm>
                <a:prstGeom prst="rect">
                  <a:avLst/>
                </a:prstGeom>
              </p:spPr>
            </p:pic>
            <p:sp>
              <p:nvSpPr>
                <p:cNvPr id="36" name="TextBox 35"/>
                <p:cNvSpPr txBox="1"/>
                <p:nvPr/>
              </p:nvSpPr>
              <p:spPr>
                <a:xfrm>
                  <a:off x="7267087" y="2566206"/>
                  <a:ext cx="2633104" cy="6994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004367"/>
                      </a:solidFill>
                    </a:rPr>
                    <a:t>Policy &amp; Legal</a:t>
                  </a: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2539440" y="1756911"/>
                <a:ext cx="1632094" cy="330530"/>
                <a:chOff x="6520694" y="3691655"/>
                <a:chExt cx="4121407" cy="834663"/>
              </a:xfrm>
            </p:grpSpPr>
            <p:pic>
              <p:nvPicPr>
                <p:cNvPr id="33" name="Picture 32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520694" y="3691655"/>
                  <a:ext cx="717517" cy="834663"/>
                </a:xfrm>
                <a:prstGeom prst="rect">
                  <a:avLst/>
                </a:prstGeom>
              </p:spPr>
            </p:pic>
            <p:sp>
              <p:nvSpPr>
                <p:cNvPr id="34" name="TextBox 33"/>
                <p:cNvSpPr txBox="1"/>
                <p:nvPr/>
              </p:nvSpPr>
              <p:spPr>
                <a:xfrm>
                  <a:off x="7267085" y="3816598"/>
                  <a:ext cx="3375016" cy="6994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004367"/>
                      </a:solidFill>
                    </a:rPr>
                    <a:t>Public Information</a:t>
                  </a:r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>
              <a:xfrm flipH="1">
                <a:off x="2216022" y="1484360"/>
                <a:ext cx="3017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2216022" y="2084779"/>
                <a:ext cx="3017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2216022" y="2661853"/>
                <a:ext cx="3017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113214" y="1101422"/>
              <a:ext cx="1988396" cy="2107718"/>
              <a:chOff x="78652" y="1101422"/>
              <a:chExt cx="1988396" cy="2107718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394264" y="1760722"/>
                <a:ext cx="1004910" cy="330531"/>
                <a:chOff x="1028152" y="3088442"/>
                <a:chExt cx="2537624" cy="834663"/>
              </a:xfrm>
            </p:grpSpPr>
            <p:pic>
              <p:nvPicPr>
                <p:cNvPr id="25" name="Picture 24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8152" y="3088442"/>
                  <a:ext cx="717517" cy="834663"/>
                </a:xfrm>
                <a:prstGeom prst="rect">
                  <a:avLst/>
                </a:prstGeom>
              </p:spPr>
            </p:pic>
            <p:sp>
              <p:nvSpPr>
                <p:cNvPr id="26" name="TextBox 25"/>
                <p:cNvSpPr txBox="1"/>
                <p:nvPr/>
              </p:nvSpPr>
              <p:spPr>
                <a:xfrm>
                  <a:off x="1745657" y="3213385"/>
                  <a:ext cx="1820119" cy="6994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004367"/>
                      </a:solidFill>
                    </a:rPr>
                    <a:t>Facilities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94264" y="1101422"/>
                <a:ext cx="1289537" cy="430887"/>
                <a:chOff x="1028152" y="1806440"/>
                <a:chExt cx="3256373" cy="1088089"/>
              </a:xfrm>
            </p:grpSpPr>
            <p:pic>
              <p:nvPicPr>
                <p:cNvPr id="23" name="Picture 22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8152" y="1866162"/>
                  <a:ext cx="717517" cy="834663"/>
                </a:xfrm>
                <a:prstGeom prst="rect">
                  <a:avLst/>
                </a:prstGeom>
              </p:spPr>
            </p:pic>
            <p:sp>
              <p:nvSpPr>
                <p:cNvPr id="24" name="TextBox 23"/>
                <p:cNvSpPr txBox="1"/>
                <p:nvPr/>
              </p:nvSpPr>
              <p:spPr>
                <a:xfrm>
                  <a:off x="1745655" y="1806440"/>
                  <a:ext cx="2538870" cy="10880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>
                      <a:solidFill>
                        <a:srgbClr val="004367"/>
                      </a:solidFill>
                    </a:rPr>
                    <a:t>Physical </a:t>
                  </a:r>
                  <a:r>
                    <a:rPr lang="en-US" sz="1100" dirty="0" smtClean="0">
                      <a:solidFill>
                        <a:srgbClr val="004367"/>
                      </a:solidFill>
                    </a:rPr>
                    <a:t>&amp;</a:t>
                  </a:r>
                </a:p>
                <a:p>
                  <a:r>
                    <a:rPr lang="en-US" sz="1100" dirty="0" smtClean="0">
                      <a:solidFill>
                        <a:srgbClr val="004367"/>
                      </a:solidFill>
                    </a:rPr>
                    <a:t>Mental </a:t>
                  </a:r>
                  <a:r>
                    <a:rPr lang="en-US" sz="1100" dirty="0">
                      <a:solidFill>
                        <a:srgbClr val="004367"/>
                      </a:solidFill>
                    </a:rPr>
                    <a:t>Health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394264" y="2878610"/>
                <a:ext cx="1672784" cy="330530"/>
                <a:chOff x="1028152" y="5557081"/>
                <a:chExt cx="4224159" cy="834663"/>
              </a:xfrm>
            </p:grpSpPr>
            <p:pic>
              <p:nvPicPr>
                <p:cNvPr id="21" name="Picture 20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8152" y="5557081"/>
                  <a:ext cx="717517" cy="834663"/>
                </a:xfrm>
                <a:prstGeom prst="rect">
                  <a:avLst/>
                </a:prstGeom>
              </p:spPr>
            </p:pic>
            <p:sp>
              <p:nvSpPr>
                <p:cNvPr id="22" name="TextBox 21"/>
                <p:cNvSpPr txBox="1"/>
                <p:nvPr/>
              </p:nvSpPr>
              <p:spPr>
                <a:xfrm>
                  <a:off x="1745655" y="5682024"/>
                  <a:ext cx="3506656" cy="6994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004367"/>
                      </a:solidFill>
                    </a:rPr>
                    <a:t>Planning &amp; Training</a:t>
                  </a: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394264" y="2319666"/>
                <a:ext cx="1384179" cy="330530"/>
                <a:chOff x="1028152" y="4394666"/>
                <a:chExt cx="3495366" cy="834663"/>
              </a:xfrm>
            </p:grpSpPr>
            <p:pic>
              <p:nvPicPr>
                <p:cNvPr id="19" name="Picture 18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8152" y="4394666"/>
                  <a:ext cx="717517" cy="834663"/>
                </a:xfrm>
                <a:prstGeom prst="rect">
                  <a:avLst/>
                </a:prstGeom>
              </p:spPr>
            </p:pic>
            <p:sp>
              <p:nvSpPr>
                <p:cNvPr id="20" name="TextBox 19"/>
                <p:cNvSpPr txBox="1"/>
                <p:nvPr/>
              </p:nvSpPr>
              <p:spPr>
                <a:xfrm>
                  <a:off x="1745655" y="4519609"/>
                  <a:ext cx="2777863" cy="6994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004367"/>
                      </a:solidFill>
                    </a:rPr>
                    <a:t>Transportation</a:t>
                  </a:r>
                </a:p>
              </p:txBody>
            </p:sp>
          </p:grpSp>
          <p:cxnSp>
            <p:nvCxnSpPr>
              <p:cNvPr id="15" name="Straight Connector 14"/>
              <p:cNvCxnSpPr/>
              <p:nvPr/>
            </p:nvCxnSpPr>
            <p:spPr>
              <a:xfrm flipH="1">
                <a:off x="78652" y="1461973"/>
                <a:ext cx="3017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78652" y="2094395"/>
                <a:ext cx="3017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78652" y="2662764"/>
                <a:ext cx="3017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78652" y="3209140"/>
                <a:ext cx="3017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2964469" y="2744945"/>
              <a:ext cx="1011815" cy="600164"/>
            </a:xfrm>
            <a:prstGeom prst="rect">
              <a:avLst/>
            </a:prstGeom>
            <a:noFill/>
            <a:ln>
              <a:solidFill>
                <a:srgbClr val="004367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L = Lead</a:t>
              </a:r>
            </a:p>
            <a:p>
              <a:r>
                <a:rPr lang="en-US" sz="1100" dirty="0" smtClean="0"/>
                <a:t>P = Participant</a:t>
              </a:r>
            </a:p>
            <a:p>
              <a:r>
                <a:rPr lang="en-US" sz="1100" dirty="0" smtClean="0"/>
                <a:t>N = Need Info</a:t>
              </a:r>
              <a:endParaRPr lang="en-US" sz="1100" dirty="0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3760096" y="1822795"/>
            <a:ext cx="4597193" cy="34623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893990" y="28490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xure Handwriting" panose="020B0402020200020204" pitchFamily="34" charset="0"/>
              </a:rPr>
              <a:t>L</a:t>
            </a:r>
            <a:endParaRPr lang="en-US" dirty="0">
              <a:latin typeface="Axure Handwriting" panose="020B0402020200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65493" y="288597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xure Handwriting" panose="020B0402020200020204" pitchFamily="34" charset="0"/>
              </a:rPr>
              <a:t>P</a:t>
            </a:r>
            <a:endParaRPr lang="en-US" dirty="0">
              <a:latin typeface="Axure Handwriting" panose="020B0402020200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75773" y="3485434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xure Handwriting" panose="020B0402020200020204" pitchFamily="34" charset="0"/>
              </a:rPr>
              <a:t>N</a:t>
            </a:r>
            <a:endParaRPr lang="en-US" dirty="0">
              <a:latin typeface="Axure Handwriting" panose="020B0402020200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93990" y="459688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xure Handwriting" panose="020B0402020200020204" pitchFamily="34" charset="0"/>
              </a:rPr>
              <a:t>P</a:t>
            </a:r>
            <a:endParaRPr lang="en-US" dirty="0">
              <a:latin typeface="Axure Handwriting" panose="020B0402020200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2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677" y="416736"/>
            <a:ext cx="4524647" cy="6024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112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5705" y="525135"/>
            <a:ext cx="2060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4367"/>
                </a:solidFill>
              </a:rPr>
              <a:t>oassn.org</a:t>
            </a:r>
            <a:endParaRPr lang="en-US" sz="2800" dirty="0" smtClean="0">
              <a:solidFill>
                <a:srgbClr val="004367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786" y="1485276"/>
            <a:ext cx="9342428" cy="4819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658" y="3583908"/>
            <a:ext cx="3613329" cy="3034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4598" y="3583907"/>
            <a:ext cx="4173645" cy="3034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045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442" y="2534931"/>
            <a:ext cx="5533116" cy="178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7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7653</TotalTime>
  <Words>269</Words>
  <Application>Microsoft Office PowerPoint</Application>
  <PresentationFormat>Widescreen</PresentationFormat>
  <Paragraphs>56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Axure Handwriting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Media Sources</vt:lpstr>
    </vt:vector>
  </TitlesOfParts>
  <Company>Ottawa Area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Rohwer</dc:creator>
  <cp:lastModifiedBy>Mike Rohwer</cp:lastModifiedBy>
  <cp:revision>255</cp:revision>
  <cp:lastPrinted>2019-03-14T09:03:20Z</cp:lastPrinted>
  <dcterms:created xsi:type="dcterms:W3CDTF">2017-09-27T08:05:29Z</dcterms:created>
  <dcterms:modified xsi:type="dcterms:W3CDTF">2019-03-21T18:50:22Z</dcterms:modified>
</cp:coreProperties>
</file>